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DB9"/>
    <a:srgbClr val="002193"/>
    <a:srgbClr val="F2F2F2"/>
    <a:srgbClr val="D9D9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17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4">
            <a:extLst>
              <a:ext uri="{FF2B5EF4-FFF2-40B4-BE49-F238E27FC236}">
                <a16:creationId xmlns:a16="http://schemas.microsoft.com/office/drawing/2014/main" id="{2BBB8F68-9F45-4E30-A54A-0BF647F8D68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917069"/>
            <a:ext cx="2308101" cy="15359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rgbClr val="000099"/>
              </a:buClr>
              <a:buFont typeface="Wingdings" panose="05000000000000000000" pitchFamily="2" charset="2"/>
              <a:buNone/>
              <a:defRPr lang="de-DE" sz="1200" b="1" baseline="0" dirty="0">
                <a:solidFill>
                  <a:srgbClr val="2D2DB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88000" indent="-180000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"/>
              <a:defRPr lang="de-DE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40000" indent="-180000">
              <a:buClr>
                <a:srgbClr val="000099"/>
              </a:buClr>
              <a:buFont typeface="Wingdings" panose="05000000000000000000" pitchFamily="2" charset="2"/>
              <a:buChar char=""/>
              <a:defRPr lang="de-DE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900000" indent="-180000">
              <a:buClr>
                <a:srgbClr val="000099"/>
              </a:buClr>
              <a:buSzPct val="89000"/>
              <a:buFont typeface="Wingdings" panose="05000000000000000000" pitchFamily="2" charset="2"/>
              <a:buChar char=""/>
              <a:defRPr lang="de-DE" sz="11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703388" indent="-266700">
              <a:buClr>
                <a:srgbClr val="000099"/>
              </a:buClr>
              <a:buFont typeface="Wingdings" panose="05000000000000000000" pitchFamily="2" charset="2"/>
              <a:buChar char="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Headline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9" name="Inhaltsplatzhalter 4">
            <a:extLst>
              <a:ext uri="{FF2B5EF4-FFF2-40B4-BE49-F238E27FC236}">
                <a16:creationId xmlns:a16="http://schemas.microsoft.com/office/drawing/2014/main" id="{9B6BA5C1-8C92-409B-B6DE-AE0A07DD6CB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308101" y="917068"/>
            <a:ext cx="2308101" cy="15359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rgbClr val="000099"/>
              </a:buClr>
              <a:buFont typeface="Wingdings" panose="05000000000000000000" pitchFamily="2" charset="2"/>
              <a:buNone/>
              <a:defRPr lang="de-DE" sz="1200" b="1" baseline="0" dirty="0">
                <a:solidFill>
                  <a:srgbClr val="2D2DB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88000" indent="-180000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"/>
              <a:defRPr lang="de-DE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40000" indent="-180000">
              <a:buClr>
                <a:srgbClr val="000099"/>
              </a:buClr>
              <a:buFont typeface="Wingdings" panose="05000000000000000000" pitchFamily="2" charset="2"/>
              <a:buChar char=""/>
              <a:defRPr lang="de-DE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900000" indent="-180000">
              <a:buClr>
                <a:srgbClr val="000099"/>
              </a:buClr>
              <a:buSzPct val="89000"/>
              <a:buFont typeface="Wingdings" panose="05000000000000000000" pitchFamily="2" charset="2"/>
              <a:buChar char=""/>
              <a:defRPr lang="de-DE" sz="11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703388" indent="-266700">
              <a:buClr>
                <a:srgbClr val="000099"/>
              </a:buClr>
              <a:buFont typeface="Wingdings" panose="05000000000000000000" pitchFamily="2" charset="2"/>
              <a:buChar char="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Headline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0" name="Inhaltsplatzhalter 4">
            <a:extLst>
              <a:ext uri="{FF2B5EF4-FFF2-40B4-BE49-F238E27FC236}">
                <a16:creationId xmlns:a16="http://schemas.microsoft.com/office/drawing/2014/main" id="{DD3C5078-AE1C-4C7C-83EA-CE0796DD1ED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898267"/>
            <a:ext cx="2655277" cy="22276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rgbClr val="000099"/>
              </a:buClr>
              <a:buFont typeface="Wingdings" panose="05000000000000000000" pitchFamily="2" charset="2"/>
              <a:buNone/>
              <a:defRPr lang="de-DE" sz="1200" b="1" baseline="0" dirty="0">
                <a:solidFill>
                  <a:srgbClr val="2D2DB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88000" indent="-180000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"/>
              <a:defRPr lang="de-DE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40000" indent="-180000">
              <a:buClr>
                <a:srgbClr val="000099"/>
              </a:buClr>
              <a:buFont typeface="Wingdings" panose="05000000000000000000" pitchFamily="2" charset="2"/>
              <a:buChar char=""/>
              <a:defRPr lang="de-DE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900000" indent="-180000">
              <a:buClr>
                <a:srgbClr val="000099"/>
              </a:buClr>
              <a:buSzPct val="89000"/>
              <a:buFont typeface="Wingdings" panose="05000000000000000000" pitchFamily="2" charset="2"/>
              <a:buChar char=""/>
              <a:defRPr lang="de-DE" sz="11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703388" indent="-266700">
              <a:buClr>
                <a:srgbClr val="000099"/>
              </a:buClr>
              <a:buFont typeface="Wingdings" panose="05000000000000000000" pitchFamily="2" charset="2"/>
              <a:buChar char="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Headline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1" name="Inhaltsplatzhalter 4">
            <a:extLst>
              <a:ext uri="{FF2B5EF4-FFF2-40B4-BE49-F238E27FC236}">
                <a16:creationId xmlns:a16="http://schemas.microsoft.com/office/drawing/2014/main" id="{FD3F33D4-2394-46D0-8A7C-0CA8648B0F1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5562335"/>
            <a:ext cx="3015762" cy="22276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rgbClr val="000099"/>
              </a:buClr>
              <a:buFont typeface="Wingdings" panose="05000000000000000000" pitchFamily="2" charset="2"/>
              <a:buNone/>
              <a:defRPr lang="de-DE" sz="1200" b="1" baseline="0" dirty="0">
                <a:solidFill>
                  <a:srgbClr val="2D2DB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88000" indent="-180000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"/>
              <a:defRPr lang="de-DE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40000" indent="-180000">
              <a:buClr>
                <a:srgbClr val="000099"/>
              </a:buClr>
              <a:buFont typeface="Wingdings" panose="05000000000000000000" pitchFamily="2" charset="2"/>
              <a:buChar char=""/>
              <a:defRPr lang="de-DE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900000" indent="-180000">
              <a:buClr>
                <a:srgbClr val="000099"/>
              </a:buClr>
              <a:buSzPct val="89000"/>
              <a:buFont typeface="Wingdings" panose="05000000000000000000" pitchFamily="2" charset="2"/>
              <a:buChar char=""/>
              <a:defRPr lang="de-DE" sz="11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703388" indent="-266700">
              <a:buClr>
                <a:srgbClr val="000099"/>
              </a:buClr>
              <a:buFont typeface="Wingdings" panose="05000000000000000000" pitchFamily="2" charset="2"/>
              <a:buChar char="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Headline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3" name="Inhaltsplatzhalter 4">
            <a:extLst>
              <a:ext uri="{FF2B5EF4-FFF2-40B4-BE49-F238E27FC236}">
                <a16:creationId xmlns:a16="http://schemas.microsoft.com/office/drawing/2014/main" id="{D3A81F14-7F6F-444C-85DC-AAAA4AE49E3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030" y="8323513"/>
            <a:ext cx="5949463" cy="13308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500"/>
              </a:spcBef>
              <a:buClr>
                <a:srgbClr val="000099"/>
              </a:buClr>
              <a:buFont typeface="+mj-lt"/>
              <a:buAutoNum type="arabicPeriod"/>
              <a:defRPr lang="de-DE" sz="1000" b="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88000" indent="-180000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"/>
              <a:defRPr lang="de-DE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40000" indent="-180000">
              <a:buClr>
                <a:srgbClr val="000099"/>
              </a:buClr>
              <a:buFont typeface="Wingdings" panose="05000000000000000000" pitchFamily="2" charset="2"/>
              <a:buChar char=""/>
              <a:defRPr lang="de-DE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900000" indent="-180000">
              <a:buClr>
                <a:srgbClr val="000099"/>
              </a:buClr>
              <a:buSzPct val="89000"/>
              <a:buFont typeface="Wingdings" panose="05000000000000000000" pitchFamily="2" charset="2"/>
              <a:buChar char=""/>
              <a:defRPr lang="de-DE" sz="11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703388" indent="-266700">
              <a:buClr>
                <a:srgbClr val="000099"/>
              </a:buClr>
              <a:buFont typeface="Wingdings" panose="05000000000000000000" pitchFamily="2" charset="2"/>
              <a:buChar char="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err="1"/>
              <a:t>Hänsler</a:t>
            </a:r>
            <a:r>
              <a:rPr lang="en-US" dirty="0"/>
              <a:t>, E., &amp; Schmidt, G. (2005). Acoustic echo and noise control: a practical approach. John Wiley &amp; Sons.</a:t>
            </a:r>
          </a:p>
          <a:p>
            <a:pPr lvl="0"/>
            <a:endParaRPr lang="en-US" dirty="0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984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>
            <a:extLst>
              <a:ext uri="{FF2B5EF4-FFF2-40B4-BE49-F238E27FC236}">
                <a16:creationId xmlns:a16="http://schemas.microsoft.com/office/drawing/2014/main" id="{E9FC2FAC-7291-4BB4-9A15-9B76BEDBC6F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19037" y="0"/>
            <a:ext cx="1838961" cy="527405"/>
          </a:xfrm>
          <a:prstGeom prst="rect">
            <a:avLst/>
          </a:prstGeom>
          <a:solidFill>
            <a:srgbClr val="0021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20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0A2E7DB-DFAF-4352-84C1-1D7221BD4E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040" y="0"/>
            <a:ext cx="1838960" cy="612987"/>
          </a:xfrm>
          <a:prstGeom prst="rect">
            <a:avLst/>
          </a:prstGeom>
        </p:spPr>
      </p:pic>
      <p:sp>
        <p:nvSpPr>
          <p:cNvPr id="25" name="Titel 1">
            <a:extLst>
              <a:ext uri="{FF2B5EF4-FFF2-40B4-BE49-F238E27FC236}">
                <a16:creationId xmlns:a16="http://schemas.microsoft.com/office/drawing/2014/main" id="{F43DE503-220B-440A-8679-FE2056E54F88}"/>
              </a:ext>
            </a:extLst>
          </p:cNvPr>
          <p:cNvSpPr txBox="1">
            <a:spLocks/>
          </p:cNvSpPr>
          <p:nvPr userDrawn="1"/>
        </p:nvSpPr>
        <p:spPr>
          <a:xfrm>
            <a:off x="-46" y="1348971"/>
            <a:ext cx="8953563" cy="642942"/>
          </a:xfrm>
          <a:prstGeom prst="rect">
            <a:avLst/>
          </a:prstGeom>
        </p:spPr>
        <p:txBody>
          <a:bodyPr anchor="ctr" anchorCtr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2C71CD6-CF20-48A4-9C5B-8158F4A233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246" y="9347587"/>
            <a:ext cx="1195704" cy="49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0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>
            <a:extLst>
              <a:ext uri="{FF2B5EF4-FFF2-40B4-BE49-F238E27FC236}">
                <a16:creationId xmlns:a16="http://schemas.microsoft.com/office/drawing/2014/main" id="{58D76D1D-DE48-4244-BE3F-1F247A31A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" y="9608276"/>
            <a:ext cx="5617076" cy="298939"/>
          </a:xfrm>
          <a:prstGeom prst="rect">
            <a:avLst/>
          </a:prstGeom>
          <a:gradFill>
            <a:gsLst>
              <a:gs pos="0">
                <a:srgbClr val="F2F2F2">
                  <a:lumMod val="70000"/>
                </a:srgbClr>
              </a:gs>
              <a:gs pos="100000">
                <a:srgbClr val="FFFFFF"/>
              </a:gs>
            </a:gsLst>
            <a:lin ang="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/>
            <a:r>
              <a:rPr lang="en-US" sz="1400" dirty="0"/>
              <a:t>Author: Jane Doe, Date: 30.01.2026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DC3CFDA-5919-4BA6-8271-2FC458EAD6F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917069"/>
            <a:ext cx="3015762" cy="1535985"/>
          </a:xfrm>
        </p:spPr>
        <p:txBody>
          <a:bodyPr/>
          <a:lstStyle/>
          <a:p>
            <a:r>
              <a:rPr lang="de-DE" dirty="0"/>
              <a:t>Problem</a:t>
            </a:r>
          </a:p>
          <a:p>
            <a:pPr lvl="1"/>
            <a:r>
              <a:rPr lang="de-DE" dirty="0" err="1"/>
              <a:t>Recorded</a:t>
            </a:r>
            <a:r>
              <a:rPr lang="de-DE" dirty="0"/>
              <a:t> </a:t>
            </a:r>
            <a:r>
              <a:rPr lang="de-DE" dirty="0" err="1"/>
              <a:t>audio</a:t>
            </a:r>
            <a:r>
              <a:rPr lang="de-DE" dirty="0"/>
              <a:t> </a:t>
            </a:r>
            <a:r>
              <a:rPr lang="de-DE" dirty="0" err="1"/>
              <a:t>signal</a:t>
            </a:r>
            <a:r>
              <a:rPr lang="de-DE" dirty="0"/>
              <a:t> </a:t>
            </a:r>
            <a:r>
              <a:rPr lang="de-DE" dirty="0" err="1"/>
              <a:t>provides</a:t>
            </a:r>
            <a:r>
              <a:rPr lang="de-DE" dirty="0"/>
              <a:t> </a:t>
            </a:r>
            <a:r>
              <a:rPr lang="de-DE" b="1" dirty="0" err="1">
                <a:solidFill>
                  <a:srgbClr val="2D2DB9"/>
                </a:solidFill>
              </a:rPr>
              <a:t>samples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dirty="0">
                <a:solidFill>
                  <a:srgbClr val="2D2DB9"/>
                </a:solidFill>
              </a:rPr>
              <a:t>time </a:t>
            </a:r>
            <a:r>
              <a:rPr lang="de-DE" b="1" dirty="0" err="1">
                <a:solidFill>
                  <a:srgbClr val="2D2DB9"/>
                </a:solidFill>
              </a:rPr>
              <a:t>domain</a:t>
            </a:r>
            <a:endParaRPr lang="de-DE" b="1" dirty="0">
              <a:solidFill>
                <a:srgbClr val="2D2DB9"/>
              </a:solidFill>
            </a:endParaRPr>
          </a:p>
          <a:p>
            <a:pPr lvl="1"/>
            <a:r>
              <a:rPr lang="de-DE" b="1" dirty="0" err="1">
                <a:solidFill>
                  <a:srgbClr val="2D2DB9"/>
                </a:solidFill>
              </a:rPr>
              <a:t>Frequency</a:t>
            </a:r>
            <a:r>
              <a:rPr lang="de-DE" b="1" dirty="0">
                <a:solidFill>
                  <a:srgbClr val="2D2DB9"/>
                </a:solidFill>
              </a:rPr>
              <a:t> </a:t>
            </a:r>
            <a:r>
              <a:rPr lang="de-DE" b="1" dirty="0" err="1">
                <a:solidFill>
                  <a:srgbClr val="2D2DB9"/>
                </a:solidFill>
              </a:rPr>
              <a:t>components</a:t>
            </a:r>
            <a:r>
              <a:rPr lang="de-DE" b="1" dirty="0">
                <a:solidFill>
                  <a:srgbClr val="2D2DB9"/>
                </a:solidFill>
              </a:rPr>
              <a:t> </a:t>
            </a:r>
            <a:r>
              <a:rPr lang="de-DE" dirty="0"/>
              <a:t>not </a:t>
            </a:r>
            <a:r>
              <a:rPr lang="de-DE" dirty="0" err="1"/>
              <a:t>directly</a:t>
            </a:r>
            <a:r>
              <a:rPr lang="de-DE" dirty="0"/>
              <a:t> </a:t>
            </a:r>
            <a:r>
              <a:rPr lang="de-DE" dirty="0" err="1"/>
              <a:t>accessible</a:t>
            </a:r>
            <a:endParaRPr lang="de-DE" dirty="0"/>
          </a:p>
          <a:p>
            <a:pPr lvl="1"/>
            <a:r>
              <a:rPr lang="de-DE" dirty="0" err="1"/>
              <a:t>Idea</a:t>
            </a:r>
            <a:r>
              <a:rPr lang="de-DE" dirty="0"/>
              <a:t>: </a:t>
            </a:r>
            <a:r>
              <a:rPr lang="de-DE" b="1" dirty="0" err="1">
                <a:solidFill>
                  <a:srgbClr val="2D2DB9"/>
                </a:solidFill>
              </a:rPr>
              <a:t>speaker</a:t>
            </a:r>
            <a:r>
              <a:rPr lang="de-DE" b="1" dirty="0">
                <a:solidFill>
                  <a:srgbClr val="2D2DB9"/>
                </a:solidFill>
              </a:rPr>
              <a:t> </a:t>
            </a:r>
            <a:r>
              <a:rPr lang="de-DE" b="1" dirty="0" err="1">
                <a:solidFill>
                  <a:srgbClr val="002193"/>
                </a:solidFill>
              </a:rPr>
              <a:t>identification</a:t>
            </a:r>
            <a:r>
              <a:rPr lang="de-DE" b="1" dirty="0">
                <a:solidFill>
                  <a:srgbClr val="2D2DB9"/>
                </a:solidFill>
              </a:rPr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spectral</a:t>
            </a:r>
            <a:r>
              <a:rPr lang="de-DE" dirty="0"/>
              <a:t> </a:t>
            </a:r>
            <a:r>
              <a:rPr lang="de-DE" dirty="0" err="1"/>
              <a:t>components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3AC9BBB-5C03-4A31-BD78-6689ACA8CCF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-1" y="2898267"/>
            <a:ext cx="3771801" cy="2227647"/>
          </a:xfrm>
        </p:spPr>
        <p:txBody>
          <a:bodyPr/>
          <a:lstStyle/>
          <a:p>
            <a:r>
              <a:rPr lang="de-DE" dirty="0" err="1"/>
              <a:t>Discrete</a:t>
            </a:r>
            <a:r>
              <a:rPr lang="de-DE" dirty="0"/>
              <a:t> Fourier Transform</a:t>
            </a:r>
          </a:p>
          <a:p>
            <a:pPr lvl="1"/>
            <a:r>
              <a:rPr lang="de-DE" dirty="0" err="1"/>
              <a:t>Calculate</a:t>
            </a:r>
            <a:r>
              <a:rPr lang="de-DE" dirty="0"/>
              <a:t> </a:t>
            </a:r>
            <a:r>
              <a:rPr lang="de-DE" b="1" dirty="0" err="1">
                <a:solidFill>
                  <a:srgbClr val="2D2DB9"/>
                </a:solidFill>
              </a:rPr>
              <a:t>discrete</a:t>
            </a:r>
            <a:r>
              <a:rPr lang="de-DE" b="1" dirty="0">
                <a:solidFill>
                  <a:srgbClr val="2D2DB9"/>
                </a:solidFill>
              </a:rPr>
              <a:t> </a:t>
            </a:r>
            <a:r>
              <a:rPr lang="de-DE" b="1" dirty="0" err="1">
                <a:solidFill>
                  <a:srgbClr val="2D2DB9"/>
                </a:solidFill>
              </a:rPr>
              <a:t>frequency</a:t>
            </a:r>
            <a:r>
              <a:rPr lang="de-DE" b="1" dirty="0">
                <a:solidFill>
                  <a:srgbClr val="2D2DB9"/>
                </a:solidFill>
              </a:rPr>
              <a:t> </a:t>
            </a:r>
            <a:r>
              <a:rPr lang="de-DE" b="1" dirty="0" err="1">
                <a:solidFill>
                  <a:srgbClr val="2D2DB9"/>
                </a:solidFill>
              </a:rPr>
              <a:t>bins</a:t>
            </a:r>
            <a:endParaRPr lang="de-DE" b="1" dirty="0">
              <a:solidFill>
                <a:srgbClr val="2D2DB9"/>
              </a:solidFill>
            </a:endParaRPr>
          </a:p>
          <a:p>
            <a:pPr lvl="2"/>
            <a:r>
              <a:rPr lang="de-DE" dirty="0" err="1"/>
              <a:t>Multiplication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complex</a:t>
            </a:r>
            <a:r>
              <a:rPr lang="de-DE" dirty="0"/>
              <a:t> </a:t>
            </a:r>
            <a:r>
              <a:rPr lang="de-DE" dirty="0" err="1"/>
              <a:t>exponentials</a:t>
            </a:r>
            <a:endParaRPr lang="de-DE" dirty="0"/>
          </a:p>
          <a:p>
            <a:pPr lvl="2"/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DFT-</a:t>
            </a:r>
            <a:r>
              <a:rPr lang="de-DE" dirty="0" err="1"/>
              <a:t>length</a:t>
            </a:r>
            <a:r>
              <a:rPr lang="de-DE" dirty="0"/>
              <a:t> </a:t>
            </a:r>
          </a:p>
          <a:p>
            <a:pPr lvl="2"/>
            <a:endParaRPr lang="de-DE" dirty="0"/>
          </a:p>
          <a:p>
            <a:r>
              <a:rPr lang="de-DE" dirty="0"/>
              <a:t>Inverse DFT</a:t>
            </a:r>
          </a:p>
          <a:p>
            <a:pPr lvl="1"/>
            <a:r>
              <a:rPr lang="de-DE" dirty="0" err="1"/>
              <a:t>Calculate</a:t>
            </a:r>
            <a:r>
              <a:rPr lang="de-DE" dirty="0"/>
              <a:t> </a:t>
            </a:r>
            <a:r>
              <a:rPr lang="de-DE" b="1" dirty="0" err="1">
                <a:solidFill>
                  <a:srgbClr val="2D2DB9"/>
                </a:solidFill>
              </a:rPr>
              <a:t>discrete</a:t>
            </a:r>
            <a:r>
              <a:rPr lang="de-DE" b="1" dirty="0">
                <a:solidFill>
                  <a:srgbClr val="2D2DB9"/>
                </a:solidFill>
              </a:rPr>
              <a:t> time </a:t>
            </a:r>
            <a:r>
              <a:rPr lang="de-DE" b="1" dirty="0" err="1">
                <a:solidFill>
                  <a:srgbClr val="2D2DB9"/>
                </a:solidFill>
              </a:rPr>
              <a:t>samples</a:t>
            </a:r>
            <a:endParaRPr lang="de-DE" b="1" dirty="0">
              <a:solidFill>
                <a:srgbClr val="2D2DB9"/>
              </a:solidFill>
            </a:endParaRPr>
          </a:p>
          <a:p>
            <a:pPr lvl="2"/>
            <a:r>
              <a:rPr lang="de-DE" dirty="0" err="1"/>
              <a:t>Complex</a:t>
            </a:r>
            <a:r>
              <a:rPr lang="de-DE" dirty="0"/>
              <a:t> </a:t>
            </a:r>
            <a:r>
              <a:rPr lang="de-DE" dirty="0" err="1"/>
              <a:t>conjugate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exponential</a:t>
            </a:r>
            <a:r>
              <a:rPr lang="de-DE" dirty="0"/>
              <a:t> </a:t>
            </a:r>
            <a:r>
              <a:rPr lang="de-DE" dirty="0" err="1"/>
              <a:t>factors</a:t>
            </a:r>
            <a:endParaRPr lang="de-DE" dirty="0"/>
          </a:p>
          <a:p>
            <a:pPr lvl="2"/>
            <a:r>
              <a:rPr lang="de-DE" dirty="0" err="1"/>
              <a:t>Sum</a:t>
            </a:r>
            <a:r>
              <a:rPr lang="de-DE" dirty="0"/>
              <a:t> and </a:t>
            </a:r>
            <a:r>
              <a:rPr lang="de-DE" dirty="0" err="1"/>
              <a:t>normalization</a:t>
            </a:r>
            <a:r>
              <a:rPr lang="de-DE" dirty="0"/>
              <a:t> </a:t>
            </a:r>
            <a:r>
              <a:rPr lang="de-DE" dirty="0" err="1"/>
              <a:t>scaling</a:t>
            </a:r>
            <a:endParaRPr lang="de-DE" dirty="0"/>
          </a:p>
          <a:p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0C8568D-8F02-4180-BA60-E3B15E0122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1" y="5562335"/>
            <a:ext cx="3208113" cy="2227647"/>
          </a:xfrm>
        </p:spPr>
        <p:txBody>
          <a:bodyPr/>
          <a:lstStyle/>
          <a:p>
            <a:r>
              <a:rPr lang="de-DE" dirty="0"/>
              <a:t>Time-</a:t>
            </a:r>
            <a:r>
              <a:rPr lang="de-DE" dirty="0" err="1"/>
              <a:t>frequency</a:t>
            </a:r>
            <a:r>
              <a:rPr lang="de-DE" dirty="0"/>
              <a:t> Analysis</a:t>
            </a:r>
          </a:p>
          <a:p>
            <a:pPr lvl="1"/>
            <a:r>
              <a:rPr lang="de-DE" dirty="0" err="1"/>
              <a:t>Analyze</a:t>
            </a:r>
            <a:r>
              <a:rPr lang="de-DE" dirty="0"/>
              <a:t> </a:t>
            </a:r>
            <a:r>
              <a:rPr lang="de-DE" dirty="0" err="1"/>
              <a:t>frequency</a:t>
            </a:r>
            <a:r>
              <a:rPr lang="de-DE" dirty="0"/>
              <a:t> </a:t>
            </a:r>
            <a:r>
              <a:rPr lang="de-DE" dirty="0" err="1"/>
              <a:t>components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b="1" dirty="0" err="1">
                <a:solidFill>
                  <a:srgbClr val="2D2DB9"/>
                </a:solidFill>
              </a:rPr>
              <a:t>moving</a:t>
            </a:r>
            <a:r>
              <a:rPr lang="de-DE" b="1" dirty="0">
                <a:solidFill>
                  <a:srgbClr val="2D2DB9"/>
                </a:solidFill>
              </a:rPr>
              <a:t> time </a:t>
            </a:r>
            <a:r>
              <a:rPr lang="de-DE" b="1" dirty="0" err="1">
                <a:solidFill>
                  <a:srgbClr val="2D2DB9"/>
                </a:solidFill>
              </a:rPr>
              <a:t>windows</a:t>
            </a:r>
            <a:endParaRPr lang="de-DE" b="1" dirty="0">
              <a:solidFill>
                <a:srgbClr val="2D2DB9"/>
              </a:solidFill>
            </a:endParaRPr>
          </a:p>
          <a:p>
            <a:pPr lvl="2"/>
            <a:r>
              <a:rPr lang="de-DE" dirty="0"/>
              <a:t>Generation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="1" dirty="0" err="1">
                <a:solidFill>
                  <a:srgbClr val="2D2DB9"/>
                </a:solidFill>
              </a:rPr>
              <a:t>spectrogram</a:t>
            </a:r>
            <a:r>
              <a:rPr lang="de-DE" dirty="0"/>
              <a:t> </a:t>
            </a:r>
            <a:r>
              <a:rPr lang="de-DE" dirty="0" err="1"/>
              <a:t>plots</a:t>
            </a:r>
            <a:endParaRPr lang="de-DE" dirty="0"/>
          </a:p>
          <a:p>
            <a:pPr lvl="2"/>
            <a:endParaRPr lang="de-DE" dirty="0"/>
          </a:p>
          <a:p>
            <a:r>
              <a:rPr lang="de-DE" dirty="0"/>
              <a:t>Speech Analysis</a:t>
            </a:r>
          </a:p>
          <a:p>
            <a:pPr lvl="1"/>
            <a:r>
              <a:rPr lang="de-DE" dirty="0"/>
              <a:t>Live </a:t>
            </a:r>
            <a:r>
              <a:rPr lang="de-DE" dirty="0" err="1"/>
              <a:t>visualization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spectral</a:t>
            </a:r>
            <a:r>
              <a:rPr lang="de-DE" dirty="0"/>
              <a:t> </a:t>
            </a:r>
            <a:r>
              <a:rPr lang="de-DE" dirty="0" err="1"/>
              <a:t>components</a:t>
            </a:r>
            <a:endParaRPr lang="de-DE" dirty="0"/>
          </a:p>
          <a:p>
            <a:pPr lvl="2"/>
            <a:r>
              <a:rPr lang="de-DE" b="1" dirty="0" err="1">
                <a:solidFill>
                  <a:srgbClr val="2D2DB9"/>
                </a:solidFill>
              </a:rPr>
              <a:t>Differentiate</a:t>
            </a:r>
            <a:r>
              <a:rPr lang="de-DE" b="1" dirty="0">
                <a:solidFill>
                  <a:srgbClr val="2D2DB9"/>
                </a:solidFill>
              </a:rPr>
              <a:t> </a:t>
            </a:r>
            <a:r>
              <a:rPr lang="de-DE" b="1" dirty="0" err="1">
                <a:solidFill>
                  <a:srgbClr val="2D2DB9"/>
                </a:solidFill>
              </a:rPr>
              <a:t>speakers</a:t>
            </a:r>
            <a:r>
              <a:rPr lang="de-DE" dirty="0">
                <a:solidFill>
                  <a:srgbClr val="2D2DB9"/>
                </a:solidFill>
              </a:rPr>
              <a:t> </a:t>
            </a:r>
            <a:r>
              <a:rPr lang="de-DE" dirty="0" err="1"/>
              <a:t>based</a:t>
            </a:r>
            <a:r>
              <a:rPr lang="de-DE" dirty="0"/>
              <a:t> on pitch </a:t>
            </a:r>
            <a:r>
              <a:rPr lang="de-DE" dirty="0" err="1"/>
              <a:t>frequency</a:t>
            </a:r>
            <a:endParaRPr lang="de-DE" dirty="0"/>
          </a:p>
          <a:p>
            <a:pPr lvl="2"/>
            <a:endParaRPr lang="de-DE" dirty="0"/>
          </a:p>
          <a:p>
            <a:pPr lvl="1"/>
            <a:endParaRPr lang="de-DE" dirty="0"/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AE7303A1-518D-41A8-8A82-52B317C9557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030" y="8323513"/>
            <a:ext cx="6138387" cy="1330835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en-US" dirty="0" err="1"/>
              <a:t>Hänsler</a:t>
            </a:r>
            <a:r>
              <a:rPr lang="en-US" dirty="0"/>
              <a:t>, E., &amp; Schmidt, G. (2005). </a:t>
            </a:r>
            <a:r>
              <a:rPr lang="en-US" b="1" dirty="0"/>
              <a:t>Acoustic echo and noise control: a practical approach</a:t>
            </a:r>
            <a:r>
              <a:rPr lang="en-US" dirty="0"/>
              <a:t>. John Wiley &amp; Sons.</a:t>
            </a:r>
          </a:p>
          <a:p>
            <a:pPr>
              <a:spcBef>
                <a:spcPts val="500"/>
              </a:spcBef>
            </a:pPr>
            <a:r>
              <a:rPr lang="en-US" dirty="0"/>
              <a:t>Hayes, M. H. (1996). </a:t>
            </a:r>
            <a:r>
              <a:rPr lang="en-US" b="1" dirty="0"/>
              <a:t>Statistical digital signal processing and modeling</a:t>
            </a:r>
            <a:r>
              <a:rPr lang="en-US" dirty="0"/>
              <a:t>. John Wiley &amp; Sons.</a:t>
            </a:r>
          </a:p>
          <a:p>
            <a:pPr>
              <a:spcBef>
                <a:spcPts val="500"/>
              </a:spcBef>
            </a:pPr>
            <a:r>
              <a:rPr lang="en-US" dirty="0"/>
              <a:t>Oppenheim, A. V. (1999). </a:t>
            </a:r>
            <a:r>
              <a:rPr lang="en-US" b="1" dirty="0"/>
              <a:t>Discrete-time signal processing</a:t>
            </a:r>
            <a:r>
              <a:rPr lang="en-US" dirty="0"/>
              <a:t>. Pearson Education.</a:t>
            </a:r>
          </a:p>
          <a:p>
            <a:pPr>
              <a:spcBef>
                <a:spcPts val="500"/>
              </a:spcBef>
            </a:pPr>
            <a:r>
              <a:rPr lang="en-US" dirty="0" err="1"/>
              <a:t>Proakis</a:t>
            </a:r>
            <a:r>
              <a:rPr lang="en-US" dirty="0"/>
              <a:t>, J. G., &amp; Manolakis, D. G. (2013). </a:t>
            </a:r>
            <a:r>
              <a:rPr lang="en-US" b="1" dirty="0"/>
              <a:t>Digital signal processing: Pearson new international edition</a:t>
            </a:r>
            <a:r>
              <a:rPr lang="en-US" dirty="0"/>
              <a:t>. Pearson Higher Ed.</a:t>
            </a:r>
          </a:p>
          <a:p>
            <a:pPr marL="0" indent="0">
              <a:spcBef>
                <a:spcPts val="500"/>
              </a:spcBef>
              <a:buNone/>
            </a:pP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6054398-E369-417C-8B16-8E4BBA889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381" y="4401627"/>
            <a:ext cx="2145036" cy="58562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E6CB84F-9BAB-4E8D-97DE-1CBB19D14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500" y="5893263"/>
            <a:ext cx="3287974" cy="177441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04D3DC0-5120-422E-A231-59D354681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7633" y="3252396"/>
            <a:ext cx="2050415" cy="53035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B2F2F64-8889-4478-B595-7494F18081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5537" y="1149191"/>
            <a:ext cx="3771801" cy="1156886"/>
          </a:xfrm>
          <a:prstGeom prst="rect">
            <a:avLst/>
          </a:prstGeom>
        </p:spPr>
      </p:pic>
      <p:sp>
        <p:nvSpPr>
          <p:cNvPr id="14" name="Text Box 20">
            <a:extLst>
              <a:ext uri="{FF2B5EF4-FFF2-40B4-BE49-F238E27FC236}">
                <a16:creationId xmlns:a16="http://schemas.microsoft.com/office/drawing/2014/main" id="{7CAAF6C5-2482-4BC7-BBB8-D3F87C2BC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5150" y="2956605"/>
            <a:ext cx="4683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2D2DB9"/>
                </a:solidFill>
                <a:cs typeface="Calibri" pitchFamily="34" charset="0"/>
              </a:rPr>
              <a:t>DFT</a:t>
            </a: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501DAB36-15E7-450B-A648-EE32344D0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1254" y="4128640"/>
            <a:ext cx="516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2D2DB9"/>
                </a:solidFill>
                <a:cs typeface="Calibri" pitchFamily="34" charset="0"/>
              </a:rPr>
              <a:t>IDFT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574E538-530C-46B7-A35A-3E6B466D1026}"/>
              </a:ext>
            </a:extLst>
          </p:cNvPr>
          <p:cNvSpPr/>
          <p:nvPr/>
        </p:nvSpPr>
        <p:spPr>
          <a:xfrm>
            <a:off x="3908729" y="2913846"/>
            <a:ext cx="2376247" cy="1086778"/>
          </a:xfrm>
          <a:prstGeom prst="rect">
            <a:avLst/>
          </a:prstGeom>
          <a:noFill/>
          <a:ln>
            <a:solidFill>
              <a:srgbClr val="002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F3E105B-5248-4C11-ADBA-6747E55C841D}"/>
              </a:ext>
            </a:extLst>
          </p:cNvPr>
          <p:cNvSpPr/>
          <p:nvPr/>
        </p:nvSpPr>
        <p:spPr>
          <a:xfrm>
            <a:off x="3908729" y="4118096"/>
            <a:ext cx="2376247" cy="967805"/>
          </a:xfrm>
          <a:prstGeom prst="rect">
            <a:avLst/>
          </a:prstGeom>
          <a:noFill/>
          <a:ln>
            <a:solidFill>
              <a:srgbClr val="002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72CB73BA-ED51-4EF5-8DA8-D01F073D1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5019034" cy="612987"/>
          </a:xfrm>
          <a:prstGeom prst="rect">
            <a:avLst/>
          </a:prstGeom>
          <a:gradFill>
            <a:gsLst>
              <a:gs pos="0">
                <a:srgbClr val="F2F2F2">
                  <a:lumMod val="70000"/>
                </a:srgbClr>
              </a:gs>
              <a:gs pos="100000">
                <a:srgbClr val="F2F2F2"/>
              </a:gs>
              <a:gs pos="100000">
                <a:srgbClr val="FFFFFF"/>
              </a:gs>
            </a:gsLst>
            <a:lin ang="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/>
            <a:r>
              <a:rPr lang="de-DE" dirty="0"/>
              <a:t>Handout: Topic XYZ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149919C9-F46B-474E-9F81-25A733FFC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18580"/>
            <a:ext cx="6857997" cy="298939"/>
          </a:xfrm>
          <a:prstGeom prst="rect">
            <a:avLst/>
          </a:prstGeom>
          <a:gradFill>
            <a:gsLst>
              <a:gs pos="0">
                <a:srgbClr val="F2F2F2">
                  <a:lumMod val="70000"/>
                </a:srgbClr>
              </a:gs>
              <a:gs pos="100000">
                <a:srgbClr val="FFFFFF"/>
              </a:gs>
            </a:gsLst>
            <a:lin ang="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/>
            <a:r>
              <a:rPr lang="en-US" sz="1600" dirty="0"/>
              <a:t>References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BE0BBA6D-30A0-4301-BEB3-FAAEAEDE3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" y="2610926"/>
            <a:ext cx="6857997" cy="298939"/>
          </a:xfrm>
          <a:prstGeom prst="rect">
            <a:avLst/>
          </a:prstGeom>
          <a:gradFill>
            <a:gsLst>
              <a:gs pos="0">
                <a:srgbClr val="F2F2F2">
                  <a:lumMod val="70000"/>
                </a:srgbClr>
              </a:gs>
              <a:gs pos="100000">
                <a:srgbClr val="FFFFFF"/>
              </a:gs>
            </a:gsLst>
            <a:lin ang="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/>
            <a:r>
              <a:rPr lang="en-US" sz="1600" dirty="0"/>
              <a:t>Concepts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EC846450-706B-4809-910B-9D06BFC24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" y="5287499"/>
            <a:ext cx="6857997" cy="298939"/>
          </a:xfrm>
          <a:prstGeom prst="rect">
            <a:avLst/>
          </a:prstGeom>
          <a:gradFill>
            <a:gsLst>
              <a:gs pos="0">
                <a:srgbClr val="F2F2F2">
                  <a:lumMod val="70000"/>
                </a:srgbClr>
              </a:gs>
              <a:gs pos="100000">
                <a:srgbClr val="FFFFFF"/>
              </a:gs>
            </a:gsLst>
            <a:lin ang="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/>
            <a:r>
              <a:rPr lang="en-US" sz="1600" dirty="0"/>
              <a:t>Results</a:t>
            </a: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75108424-EEBA-434A-8ED3-D501168E7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" y="605456"/>
            <a:ext cx="6857997" cy="298939"/>
          </a:xfrm>
          <a:prstGeom prst="rect">
            <a:avLst/>
          </a:prstGeom>
          <a:gradFill>
            <a:gsLst>
              <a:gs pos="0">
                <a:srgbClr val="F2F2F2">
                  <a:lumMod val="70000"/>
                </a:srgbClr>
              </a:gs>
              <a:gs pos="100000">
                <a:srgbClr val="FFFFFF"/>
              </a:gs>
            </a:gsLst>
            <a:lin ang="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/>
            <a:r>
              <a:rPr lang="en-US" sz="1600" dirty="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3136713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193</Words>
  <Application>Microsoft Office PowerPoint</Application>
  <PresentationFormat>A4-Papier (210 x 297 mm)</PresentationFormat>
  <Paragraphs>32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Kanarski</dc:creator>
  <cp:lastModifiedBy>Karolin Krueger</cp:lastModifiedBy>
  <cp:revision>23</cp:revision>
  <dcterms:created xsi:type="dcterms:W3CDTF">2026-01-29T13:09:25Z</dcterms:created>
  <dcterms:modified xsi:type="dcterms:W3CDTF">2026-01-30T13:58:28Z</dcterms:modified>
</cp:coreProperties>
</file>